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8" r:id="rId9"/>
    <p:sldId id="269" r:id="rId10"/>
    <p:sldId id="261" r:id="rId11"/>
    <p:sldId id="262" r:id="rId12"/>
    <p:sldId id="263" r:id="rId13"/>
    <p:sldId id="264" r:id="rId14"/>
    <p:sldId id="265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7E2F"/>
    <a:srgbClr val="F0BB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27"/>
  </p:normalViewPr>
  <p:slideViewPr>
    <p:cSldViewPr snapToGrid="0" snapToObjects="1">
      <p:cViewPr varScale="1">
        <p:scale>
          <a:sx n="93" d="100"/>
          <a:sy n="93" d="100"/>
        </p:scale>
        <p:origin x="7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4BD9F3-C450-A14E-B113-28F8DEFEB52B}" type="datetimeFigureOut">
              <a:rPr lang="en-US" smtClean="0"/>
              <a:t>12/12/15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154095-8FBC-9F48-A02E-D777FFE336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91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54095-8FBC-9F48-A02E-D777FFE3367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2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0DA-0077-E145-A130-7F0FA258983B}" type="datetimeFigureOut">
              <a:rPr lang="en-US" smtClean="0"/>
              <a:t>12/12/15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8A09A-BC4E-E846-A760-F502F11B3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962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0DA-0077-E145-A130-7F0FA258983B}" type="datetimeFigureOut">
              <a:rPr lang="en-US" smtClean="0"/>
              <a:t>12/12/15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8A09A-BC4E-E846-A760-F502F11B3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914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0DA-0077-E145-A130-7F0FA258983B}" type="datetimeFigureOut">
              <a:rPr lang="en-US" smtClean="0"/>
              <a:t>12/12/15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8A09A-BC4E-E846-A760-F502F11B3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43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0DA-0077-E145-A130-7F0FA258983B}" type="datetimeFigureOut">
              <a:rPr lang="en-US" smtClean="0"/>
              <a:t>12/12/15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8A09A-BC4E-E846-A760-F502F11B3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660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0DA-0077-E145-A130-7F0FA258983B}" type="datetimeFigureOut">
              <a:rPr lang="en-US" smtClean="0"/>
              <a:t>12/12/15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8A09A-BC4E-E846-A760-F502F11B3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35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0DA-0077-E145-A130-7F0FA258983B}" type="datetimeFigureOut">
              <a:rPr lang="en-US" smtClean="0"/>
              <a:t>12/12/15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8A09A-BC4E-E846-A760-F502F11B3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90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0DA-0077-E145-A130-7F0FA258983B}" type="datetimeFigureOut">
              <a:rPr lang="en-US" smtClean="0"/>
              <a:t>12/12/15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8A09A-BC4E-E846-A760-F502F11B3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717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0DA-0077-E145-A130-7F0FA258983B}" type="datetimeFigureOut">
              <a:rPr lang="en-US" smtClean="0"/>
              <a:t>12/12/15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8A09A-BC4E-E846-A760-F502F11B3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004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0DA-0077-E145-A130-7F0FA258983B}" type="datetimeFigureOut">
              <a:rPr lang="en-US" smtClean="0"/>
              <a:t>12/12/15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8A09A-BC4E-E846-A760-F502F11B3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486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0DA-0077-E145-A130-7F0FA258983B}" type="datetimeFigureOut">
              <a:rPr lang="en-US" smtClean="0"/>
              <a:t>12/12/15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8A09A-BC4E-E846-A760-F502F11B3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15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0DA-0077-E145-A130-7F0FA258983B}" type="datetimeFigureOut">
              <a:rPr lang="en-US" smtClean="0"/>
              <a:t>12/12/15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8A09A-BC4E-E846-A760-F502F11B3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68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0DA-0077-E145-A130-7F0FA258983B}" type="datetimeFigureOut">
              <a:rPr lang="en-US" smtClean="0"/>
              <a:t>12/12/15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8A09A-BC4E-E846-A760-F502F11B3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31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5" Type="http://schemas.openxmlformats.org/officeDocument/2006/relationships/image" Target="../media/image1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Introduction to Linux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Mina Gabriel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19333"/>
            <a:ext cx="12192000" cy="33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5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32509"/>
            <a:ext cx="10515600" cy="5844454"/>
          </a:xfrm>
        </p:spPr>
        <p:txBody>
          <a:bodyPr/>
          <a:lstStyle/>
          <a:p>
            <a:r>
              <a:rPr lang="en-US" dirty="0"/>
              <a:t>Ken Thompson then teamed up with Dennis Ritchie, the author of the first C compiler in 1973. They rewrote the </a:t>
            </a:r>
            <a:r>
              <a:rPr lang="en-US" dirty="0">
                <a:solidFill>
                  <a:srgbClr val="1E7E2F"/>
                </a:solidFill>
              </a:rPr>
              <a:t>UNIX</a:t>
            </a:r>
            <a:r>
              <a:rPr lang="en-US" dirty="0"/>
              <a:t> kernel in C - this was a big step forwards in terms of the system's portability - and released the Fifth Edition of </a:t>
            </a:r>
            <a:r>
              <a:rPr lang="en-US" dirty="0">
                <a:solidFill>
                  <a:srgbClr val="1E7E2F"/>
                </a:solidFill>
              </a:rPr>
              <a:t>UNIX</a:t>
            </a:r>
            <a:r>
              <a:rPr lang="en-US" dirty="0"/>
              <a:t> to universities in 1974.</a:t>
            </a:r>
            <a:endParaRPr lang="en-US" dirty="0" smtClean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3312718" y="3312718"/>
            <a:ext cx="6858001" cy="2325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909" y="2156458"/>
            <a:ext cx="4364181" cy="451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6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4768"/>
            <a:ext cx="10515600" cy="612336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>Linux 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08993"/>
            <a:ext cx="10515600" cy="5167970"/>
          </a:xfrm>
        </p:spPr>
        <p:txBody>
          <a:bodyPr/>
          <a:lstStyle/>
          <a:p>
            <a:r>
              <a:rPr lang="en-US" dirty="0"/>
              <a:t>Linux is a free open source </a:t>
            </a:r>
            <a:r>
              <a:rPr lang="en-US" dirty="0">
                <a:solidFill>
                  <a:srgbClr val="1E7E2F"/>
                </a:solidFill>
              </a:rPr>
              <a:t>UNIX</a:t>
            </a:r>
            <a:r>
              <a:rPr lang="en-US" dirty="0"/>
              <a:t> OS for PCs that was originally developed in 1991 by Linus Torvalds, a Finnish undergraduate student</a:t>
            </a:r>
            <a:r>
              <a:rPr lang="en-US" dirty="0" smtClean="0"/>
              <a:t>.</a:t>
            </a:r>
          </a:p>
          <a:p>
            <a:r>
              <a:rPr lang="en-US" dirty="0"/>
              <a:t>The open source nature of </a:t>
            </a:r>
            <a:r>
              <a:rPr lang="en-US" dirty="0">
                <a:solidFill>
                  <a:srgbClr val="C00000"/>
                </a:solidFill>
              </a:rPr>
              <a:t>Linux</a:t>
            </a:r>
            <a:r>
              <a:rPr lang="en-US" dirty="0"/>
              <a:t> means that the source code for the </a:t>
            </a:r>
            <a:r>
              <a:rPr lang="en-US" dirty="0">
                <a:solidFill>
                  <a:srgbClr val="C00000"/>
                </a:solidFill>
              </a:rPr>
              <a:t>Linux</a:t>
            </a:r>
            <a:r>
              <a:rPr lang="en-US" dirty="0"/>
              <a:t> kernel is freely available so that anyone can add features and correct deficiencies. This approach has been very successful and what started as one person's project has now turned into a collaboration of hundreds of volunteer developers from around the globe. </a:t>
            </a:r>
            <a:endParaRPr lang="en-US" dirty="0" smtClean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3312718" y="3312718"/>
            <a:ext cx="6858001" cy="23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93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4768"/>
            <a:ext cx="10515600" cy="612336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>Android is Linux Based OS 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36702"/>
            <a:ext cx="10515600" cy="5167970"/>
          </a:xfrm>
        </p:spPr>
        <p:txBody>
          <a:bodyPr/>
          <a:lstStyle/>
          <a:p>
            <a:r>
              <a:rPr lang="en-US" dirty="0" smtClean="0">
                <a:latin typeface="+mj-lt"/>
              </a:rPr>
              <a:t>Android is an Operating System build based on Linux Kernel </a:t>
            </a:r>
          </a:p>
          <a:p>
            <a:endParaRPr lang="en-US" dirty="0" smtClean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3312718" y="3312718"/>
            <a:ext cx="6858001" cy="2325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620" y="1726629"/>
            <a:ext cx="2434760" cy="490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59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4768"/>
            <a:ext cx="10515600" cy="612336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>iPhone IOS 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08993"/>
            <a:ext cx="10515600" cy="5167970"/>
          </a:xfrm>
        </p:spPr>
        <p:txBody>
          <a:bodyPr/>
          <a:lstStyle/>
          <a:p>
            <a:r>
              <a:rPr lang="en-US" dirty="0" smtClean="0">
                <a:latin typeface="+mj-lt"/>
              </a:rPr>
              <a:t>IOS is a mobile operating system developed by Apple based on </a:t>
            </a:r>
            <a:r>
              <a:rPr lang="en-US" dirty="0" smtClean="0">
                <a:solidFill>
                  <a:srgbClr val="F0BB02"/>
                </a:solidFill>
                <a:latin typeface="+mj-lt"/>
              </a:rPr>
              <a:t>UNIX </a:t>
            </a:r>
            <a:endParaRPr lang="en-US" dirty="0" smtClean="0">
              <a:solidFill>
                <a:srgbClr val="F0BB02"/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3312718" y="3312718"/>
            <a:ext cx="6858001" cy="2325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627" y="1606878"/>
            <a:ext cx="2486745" cy="509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4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4768"/>
            <a:ext cx="10515600" cy="61233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Architecture of the Linux Operating System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2295" y="1745672"/>
            <a:ext cx="9682983" cy="33427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3312718" y="3312718"/>
            <a:ext cx="6858001" cy="23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61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4768"/>
            <a:ext cx="10515600" cy="612336"/>
          </a:xfrm>
        </p:spPr>
        <p:txBody>
          <a:bodyPr>
            <a:normAutofit fontScale="90000"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charset="0"/>
              <a:buChar char="o"/>
              <a:tabLst/>
              <a:defRPr/>
            </a:pP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>Kernel 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3312718" y="3312718"/>
            <a:ext cx="6858001" cy="23256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11382"/>
            <a:ext cx="10515600" cy="5165581"/>
          </a:xfrm>
        </p:spPr>
        <p:txBody>
          <a:bodyPr/>
          <a:lstStyle/>
          <a:p>
            <a:r>
              <a:rPr lang="en-US" dirty="0"/>
              <a:t>the </a:t>
            </a:r>
            <a:r>
              <a:rPr lang="en-US" b="1" dirty="0"/>
              <a:t>kernel</a:t>
            </a:r>
            <a:r>
              <a:rPr lang="en-US" dirty="0"/>
              <a:t> is a computer program </a:t>
            </a:r>
            <a:r>
              <a:rPr lang="en-US" dirty="0" smtClean="0"/>
              <a:t>that manages</a:t>
            </a:r>
            <a:r>
              <a:rPr lang="en-US" dirty="0"/>
              <a:t> </a:t>
            </a:r>
            <a:r>
              <a:rPr lang="en-US" dirty="0" smtClean="0"/>
              <a:t>input output</a:t>
            </a:r>
            <a:r>
              <a:rPr lang="en-US" dirty="0"/>
              <a:t> requests from software, and translates them into data processing instructions for the central processing unit and other electronic components of a computer. The kernel is a fundamental part of a modern computer's </a:t>
            </a:r>
            <a:r>
              <a:rPr lang="en-US" dirty="0" smtClean="0"/>
              <a:t>operating </a:t>
            </a:r>
            <a:r>
              <a:rPr lang="en-US" dirty="0"/>
              <a:t>system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50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4768"/>
            <a:ext cx="10515600" cy="612336"/>
          </a:xfrm>
        </p:spPr>
        <p:txBody>
          <a:bodyPr>
            <a:normAutofit/>
          </a:bodyPr>
          <a:lstStyle/>
          <a:p>
            <a:pPr marL="571500" indent="-571500">
              <a:buFont typeface="Courier New" charset="0"/>
              <a:buChar char="o"/>
            </a:pP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>Shells and GUIs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3312718" y="3312718"/>
            <a:ext cx="6858001" cy="23256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11382"/>
            <a:ext cx="10515600" cy="5165581"/>
          </a:xfrm>
        </p:spPr>
        <p:txBody>
          <a:bodyPr/>
          <a:lstStyle/>
          <a:p>
            <a:r>
              <a:rPr lang="en-US" dirty="0"/>
              <a:t>Linux supports two forms of command input: through textual command line shells similar to those found on most </a:t>
            </a:r>
            <a:r>
              <a:rPr lang="en-US" dirty="0">
                <a:solidFill>
                  <a:srgbClr val="F0BB02"/>
                </a:solidFill>
              </a:rPr>
              <a:t>UNIX</a:t>
            </a:r>
            <a:r>
              <a:rPr lang="en-US" dirty="0"/>
              <a:t> </a:t>
            </a:r>
            <a:r>
              <a:rPr lang="en-US" dirty="0" smtClean="0"/>
              <a:t>systems and </a:t>
            </a:r>
            <a:r>
              <a:rPr lang="en-US" dirty="0"/>
              <a:t>through graphical interfaces (GUIs) such as the KDE and GNOME window managers. </a:t>
            </a:r>
            <a:br>
              <a:rPr lang="en-US" dirty="0"/>
            </a:br>
            <a:r>
              <a:rPr lang="en-US" dirty="0"/>
              <a:t> 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98" y="2672343"/>
            <a:ext cx="6243205" cy="31915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782" y="3346521"/>
            <a:ext cx="6148356" cy="297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8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4768"/>
            <a:ext cx="10515600" cy="473791"/>
          </a:xfrm>
        </p:spPr>
        <p:txBody>
          <a:bodyPr>
            <a:normAutofit fontScale="90000"/>
          </a:bodyPr>
          <a:lstStyle/>
          <a:p>
            <a:pPr marL="571500" indent="-571500">
              <a:buFont typeface="Courier New" charset="0"/>
              <a:buChar char="o"/>
            </a:pP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>System Utilities 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3312718" y="3312718"/>
            <a:ext cx="6858001" cy="23256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28560"/>
            <a:ext cx="10515600" cy="5448404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Virtually every system utility that you would expect to find on standard implementations of </a:t>
            </a:r>
            <a:r>
              <a:rPr lang="en-US" dirty="0">
                <a:solidFill>
                  <a:srgbClr val="F0BB02"/>
                </a:solidFill>
              </a:rPr>
              <a:t>UNIX</a:t>
            </a:r>
            <a:r>
              <a:rPr lang="en-US" dirty="0"/>
              <a:t> </a:t>
            </a:r>
            <a:r>
              <a:rPr lang="en-US" dirty="0" smtClean="0"/>
              <a:t>has </a:t>
            </a:r>
            <a:r>
              <a:rPr lang="en-US" dirty="0"/>
              <a:t>been ported to </a:t>
            </a:r>
            <a:r>
              <a:rPr lang="en-US" dirty="0" smtClean="0">
                <a:solidFill>
                  <a:srgbClr val="1E7E2F"/>
                </a:solidFill>
              </a:rPr>
              <a:t>Linux</a:t>
            </a:r>
            <a:r>
              <a:rPr lang="en-US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These </a:t>
            </a:r>
            <a:r>
              <a:rPr lang="en-US" dirty="0"/>
              <a:t>system utilities are designed to be powerful tools that do a single task extremely well (e.g. </a:t>
            </a:r>
            <a:r>
              <a:rPr lang="en-US" i="1" dirty="0" err="1">
                <a:solidFill>
                  <a:schemeClr val="accent2">
                    <a:lumMod val="50000"/>
                  </a:schemeClr>
                </a:solidFill>
              </a:rPr>
              <a:t>grep</a:t>
            </a:r>
            <a:r>
              <a:rPr lang="en-US" dirty="0"/>
              <a:t> finds text inside files while </a:t>
            </a:r>
            <a:r>
              <a:rPr lang="en-US" i="1" dirty="0" err="1">
                <a:solidFill>
                  <a:schemeClr val="accent2">
                    <a:lumMod val="50000"/>
                  </a:schemeClr>
                </a:solidFill>
              </a:rPr>
              <a:t>wc</a:t>
            </a:r>
            <a:r>
              <a:rPr lang="en-US" dirty="0"/>
              <a:t> </a:t>
            </a:r>
            <a:r>
              <a:rPr lang="en-US" dirty="0" smtClean="0"/>
              <a:t>-word count- counts </a:t>
            </a:r>
            <a:r>
              <a:rPr lang="en-US" dirty="0"/>
              <a:t>the number </a:t>
            </a:r>
            <a:r>
              <a:rPr lang="en-US" dirty="0" smtClean="0"/>
              <a:t>of words, lines and bytes inside a file). Users can often solve problems by interconnecting these tools instead of writing a large monolithic application program.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020" y="3536477"/>
            <a:ext cx="6227252" cy="318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07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4768"/>
            <a:ext cx="10515600" cy="612336"/>
          </a:xfrm>
        </p:spPr>
        <p:txBody>
          <a:bodyPr>
            <a:normAutofit/>
          </a:bodyPr>
          <a:lstStyle/>
          <a:p>
            <a:pPr marL="571500" indent="-571500">
              <a:buFont typeface="Courier New" charset="0"/>
              <a:buChar char="o"/>
            </a:pP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Application </a:t>
            </a: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>programs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3312718" y="3312718"/>
            <a:ext cx="6858001" cy="23256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11382"/>
            <a:ext cx="10515600" cy="5165581"/>
          </a:xfrm>
        </p:spPr>
        <p:txBody>
          <a:bodyPr/>
          <a:lstStyle/>
          <a:p>
            <a:r>
              <a:rPr lang="en-US" dirty="0"/>
              <a:t>Linux distributions typically come with several useful application programs as standard. Examples </a:t>
            </a:r>
            <a:r>
              <a:rPr lang="en-US" dirty="0" smtClean="0"/>
              <a:t>include: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095" y="1881464"/>
            <a:ext cx="6965809" cy="471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4768"/>
            <a:ext cx="10515600" cy="612336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>Log on a Linux machine 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3312718" y="3312718"/>
            <a:ext cx="6858001" cy="232565"/>
          </a:xfrm>
          <a:prstGeom prst="rect">
            <a:avLst/>
          </a:prstGeom>
        </p:spPr>
      </p:pic>
      <p:pic>
        <p:nvPicPr>
          <p:cNvPr id="4" name="Login to LINUX 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112" y="1149783"/>
            <a:ext cx="9883775" cy="5165725"/>
          </a:xfrm>
        </p:spPr>
      </p:pic>
    </p:spTree>
    <p:extLst>
      <p:ext uri="{BB962C8B-B14F-4D97-AF65-F5344CB8AC3E}">
        <p14:creationId xmlns:p14="http://schemas.microsoft.com/office/powerpoint/2010/main" val="214438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4768"/>
            <a:ext cx="10515600" cy="612336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>What is Operating Systems? OS 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08993"/>
            <a:ext cx="10515600" cy="5167970"/>
          </a:xfrm>
        </p:spPr>
        <p:txBody>
          <a:bodyPr/>
          <a:lstStyle/>
          <a:p>
            <a:r>
              <a:rPr lang="en-US" dirty="0"/>
              <a:t>An operating system is a program that acts as an interface between the user and the computer hardware and controls the execution of all kinds of programs</a:t>
            </a:r>
            <a:r>
              <a:rPr lang="en-US" dirty="0" smtClean="0"/>
              <a:t>.</a:t>
            </a:r>
          </a:p>
          <a:p>
            <a:endParaRPr lang="en-US" dirty="0" smtClean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3312718" y="3312718"/>
            <a:ext cx="6858001" cy="2325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908" y="2475629"/>
            <a:ext cx="4684183" cy="410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9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4768"/>
            <a:ext cx="10515600" cy="612336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>Important functions of Operating System 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08993"/>
            <a:ext cx="10515600" cy="5167970"/>
          </a:xfrm>
        </p:spPr>
        <p:txBody>
          <a:bodyPr/>
          <a:lstStyle/>
          <a:p>
            <a:r>
              <a:rPr lang="en-US" dirty="0" smtClean="0"/>
              <a:t>Memory </a:t>
            </a:r>
            <a:r>
              <a:rPr lang="en-US" dirty="0"/>
              <a:t>Management  </a:t>
            </a:r>
            <a:endParaRPr lang="en-US" dirty="0" smtClean="0"/>
          </a:p>
          <a:p>
            <a:r>
              <a:rPr lang="en-US" dirty="0" smtClean="0"/>
              <a:t>Processor </a:t>
            </a:r>
            <a:r>
              <a:rPr lang="en-US" dirty="0"/>
              <a:t>Management  </a:t>
            </a:r>
            <a:endParaRPr lang="en-US" dirty="0" smtClean="0"/>
          </a:p>
          <a:p>
            <a:r>
              <a:rPr lang="en-US" dirty="0" smtClean="0"/>
              <a:t>Device Management</a:t>
            </a:r>
            <a:endParaRPr lang="en-US" dirty="0" smtClean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3312718" y="3312718"/>
            <a:ext cx="6858001" cy="23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0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4768"/>
            <a:ext cx="10515600" cy="612336"/>
          </a:xfrm>
        </p:spPr>
        <p:txBody>
          <a:bodyPr>
            <a:normAutofit/>
          </a:bodyPr>
          <a:lstStyle/>
          <a:p>
            <a:pPr marL="571500" indent="-571500">
              <a:buFont typeface="Courier New" charset="0"/>
              <a:buChar char="o"/>
            </a:pP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>Memory Management 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08993"/>
            <a:ext cx="10515600" cy="5167970"/>
          </a:xfrm>
        </p:spPr>
        <p:txBody>
          <a:bodyPr/>
          <a:lstStyle/>
          <a:p>
            <a:r>
              <a:rPr lang="en-US" b="1" dirty="0"/>
              <a:t>Memory management</a:t>
            </a:r>
            <a:r>
              <a:rPr lang="en-US" dirty="0"/>
              <a:t> is the act of </a:t>
            </a:r>
            <a:r>
              <a:rPr lang="en-US" b="1" dirty="0" smtClean="0"/>
              <a:t>managing </a:t>
            </a:r>
            <a:r>
              <a:rPr lang="en-US" dirty="0" smtClean="0"/>
              <a:t>computer</a:t>
            </a:r>
            <a:r>
              <a:rPr lang="en-US" dirty="0"/>
              <a:t> </a:t>
            </a:r>
            <a:r>
              <a:rPr lang="en-US" b="1" dirty="0"/>
              <a:t>memory</a:t>
            </a:r>
            <a:r>
              <a:rPr lang="en-US" dirty="0"/>
              <a:t> at the system level. The essential requirement of </a:t>
            </a:r>
            <a:r>
              <a:rPr lang="en-US" b="1" dirty="0"/>
              <a:t>memory management</a:t>
            </a:r>
            <a:r>
              <a:rPr lang="en-US" dirty="0"/>
              <a:t> is to provide ways to dynamically allocate portions of </a:t>
            </a:r>
            <a:r>
              <a:rPr lang="en-US" b="1" dirty="0"/>
              <a:t>memory</a:t>
            </a:r>
            <a:r>
              <a:rPr lang="en-US" dirty="0"/>
              <a:t> to programs at their request, and free it for reuse when no longer needed</a:t>
            </a:r>
            <a:r>
              <a:rPr lang="en-US" dirty="0" smtClean="0"/>
              <a:t>.</a:t>
            </a:r>
          </a:p>
          <a:p>
            <a:endParaRPr lang="en-US" dirty="0">
              <a:latin typeface="+mj-lt"/>
            </a:endParaRPr>
          </a:p>
          <a:p>
            <a:endParaRPr lang="en-US" dirty="0" smtClean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3312718" y="3312718"/>
            <a:ext cx="6858001" cy="2325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525" y="3429000"/>
            <a:ext cx="8108950" cy="297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52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4768"/>
            <a:ext cx="10515600" cy="612336"/>
          </a:xfrm>
        </p:spPr>
        <p:txBody>
          <a:bodyPr>
            <a:normAutofit/>
          </a:bodyPr>
          <a:lstStyle/>
          <a:p>
            <a:pPr marL="571500" indent="-571500">
              <a:buFont typeface="Courier New" charset="0"/>
              <a:buChar char="o"/>
            </a:pP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>Processor Management 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08993"/>
            <a:ext cx="10515600" cy="5167970"/>
          </a:xfrm>
        </p:spPr>
        <p:txBody>
          <a:bodyPr/>
          <a:lstStyle/>
          <a:p>
            <a:r>
              <a:rPr lang="en-US" dirty="0"/>
              <a:t>In multiprogramming environment, OS decides which process gets the processor when and how much time. This function is called process scheduling. Operating System does the following activities for processor management.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 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Keeps </a:t>
            </a:r>
            <a:r>
              <a:rPr lang="en-US" dirty="0"/>
              <a:t>tracks of processor and status of process. Program responsible for this task is known as traffic controller.  </a:t>
            </a:r>
            <a:endParaRPr lang="en-US" dirty="0" smtClean="0"/>
          </a:p>
          <a:p>
            <a:pPr lvl="1">
              <a:buFont typeface="Courier New" charset="0"/>
              <a:buChar char="o"/>
            </a:pPr>
            <a:r>
              <a:rPr lang="en-US" dirty="0" smtClean="0"/>
              <a:t>Allocates </a:t>
            </a:r>
            <a:r>
              <a:rPr lang="en-US" dirty="0"/>
              <a:t>the processor (CPU) to a process.  </a:t>
            </a:r>
            <a:endParaRPr lang="en-US" dirty="0" smtClean="0"/>
          </a:p>
          <a:p>
            <a:pPr lvl="1">
              <a:buFont typeface="Courier New" charset="0"/>
              <a:buChar char="o"/>
            </a:pPr>
            <a:r>
              <a:rPr lang="en-US" dirty="0" smtClean="0"/>
              <a:t>De-allocates </a:t>
            </a:r>
            <a:r>
              <a:rPr lang="en-US" dirty="0"/>
              <a:t>processor when processor is no longer required.</a:t>
            </a:r>
            <a:endParaRPr lang="en-US" dirty="0" smtClean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3312718" y="3312718"/>
            <a:ext cx="6858001" cy="23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008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4768"/>
            <a:ext cx="10515600" cy="612336"/>
          </a:xfrm>
        </p:spPr>
        <p:txBody>
          <a:bodyPr>
            <a:normAutofit/>
          </a:bodyPr>
          <a:lstStyle/>
          <a:p>
            <a:pPr marL="571500" indent="-571500">
              <a:buFont typeface="Courier New" charset="0"/>
              <a:buChar char="o"/>
            </a:pP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>Device Management 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08993"/>
            <a:ext cx="10515600" cy="5167970"/>
          </a:xfrm>
        </p:spPr>
        <p:txBody>
          <a:bodyPr/>
          <a:lstStyle/>
          <a:p>
            <a:r>
              <a:rPr lang="en-US" dirty="0"/>
              <a:t>OS manages device communication via their respective drivers. Operating System does the following activities for device management</a:t>
            </a:r>
            <a:r>
              <a:rPr lang="en-US" dirty="0" smtClean="0"/>
              <a:t>.</a:t>
            </a:r>
            <a:endParaRPr lang="en-US" dirty="0"/>
          </a:p>
          <a:p>
            <a:pPr lvl="1">
              <a:buFont typeface="Courier New" charset="0"/>
              <a:buChar char="o"/>
            </a:pPr>
            <a:r>
              <a:rPr lang="en-US" dirty="0"/>
              <a:t>Keeps tracks of all devices. Program responsible for this task is known as the I/O controller.</a:t>
            </a:r>
          </a:p>
          <a:p>
            <a:pPr lvl="1">
              <a:buFont typeface="Courier New" charset="0"/>
              <a:buChar char="o"/>
            </a:pPr>
            <a:r>
              <a:rPr lang="en-US" dirty="0"/>
              <a:t>Decides which process gets the device when and for how </a:t>
            </a:r>
            <a:r>
              <a:rPr lang="en-US" dirty="0" smtClean="0"/>
              <a:t>long.</a:t>
            </a:r>
            <a:endParaRPr lang="en-US" dirty="0"/>
          </a:p>
          <a:p>
            <a:pPr lvl="1">
              <a:buFont typeface="Courier New" charset="0"/>
              <a:buChar char="o"/>
            </a:pPr>
            <a:r>
              <a:rPr lang="en-US" dirty="0"/>
              <a:t>Allocates the </a:t>
            </a:r>
            <a:r>
              <a:rPr lang="en-US" dirty="0" smtClean="0"/>
              <a:t>device.</a:t>
            </a:r>
            <a:endParaRPr lang="en-US" dirty="0"/>
          </a:p>
          <a:p>
            <a:pPr lvl="1">
              <a:buFont typeface="Courier New" charset="0"/>
              <a:buChar char="o"/>
            </a:pPr>
            <a:r>
              <a:rPr lang="en-US" dirty="0"/>
              <a:t>De-allocates </a:t>
            </a:r>
            <a:r>
              <a:rPr lang="en-US" dirty="0" smtClean="0"/>
              <a:t>devices.</a:t>
            </a:r>
          </a:p>
          <a:p>
            <a:pPr lvl="1">
              <a:buFont typeface="Courier New" charset="0"/>
              <a:buChar char="o"/>
            </a:pPr>
            <a:endParaRPr lang="en-US" dirty="0"/>
          </a:p>
          <a:p>
            <a:endParaRPr lang="en-US" dirty="0" smtClean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3312718" y="3312718"/>
            <a:ext cx="6858001" cy="23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6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4768"/>
            <a:ext cx="10515600" cy="612336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>Process 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08993"/>
            <a:ext cx="10515600" cy="5167970"/>
          </a:xfrm>
        </p:spPr>
        <p:txBody>
          <a:bodyPr/>
          <a:lstStyle/>
          <a:p>
            <a:r>
              <a:rPr lang="en-US" dirty="0"/>
              <a:t> process is an instance of a program running in a computer. It is close in meaning to task , a term used in some operating systems. In UNIX and some other operating systems, a process is started when a program is </a:t>
            </a:r>
            <a:r>
              <a:rPr lang="en-US" dirty="0" smtClean="0"/>
              <a:t>initiated.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>
              <a:latin typeface="+mj-lt"/>
            </a:endParaRPr>
          </a:p>
          <a:p>
            <a:endParaRPr lang="en-US" dirty="0" smtClean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3312718" y="3312718"/>
            <a:ext cx="6858001" cy="2325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909" y="2804982"/>
            <a:ext cx="7695178" cy="351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50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4768"/>
            <a:ext cx="10515600" cy="612336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>Unix History 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08993"/>
            <a:ext cx="10515600" cy="5167970"/>
          </a:xfrm>
        </p:spPr>
        <p:txBody>
          <a:bodyPr/>
          <a:lstStyle/>
          <a:p>
            <a:r>
              <a:rPr lang="en-US" dirty="0"/>
              <a:t>In the late 1960s, researchers from General Electric, MIT and Bell Labs launched a joint project to develop an ambitious multi-user, multi-tasking OS for mainframe computers known as </a:t>
            </a:r>
            <a:r>
              <a:rPr lang="en-US" dirty="0">
                <a:solidFill>
                  <a:srgbClr val="F0BB02"/>
                </a:solidFill>
              </a:rPr>
              <a:t>MULTICS</a:t>
            </a:r>
            <a:r>
              <a:rPr lang="en-US" dirty="0"/>
              <a:t> (Multiplexed Information and Computing System</a:t>
            </a:r>
            <a:r>
              <a:rPr lang="en-US" dirty="0" smtClean="0"/>
              <a:t>)</a:t>
            </a:r>
          </a:p>
          <a:p>
            <a:r>
              <a:rPr lang="en-US" dirty="0">
                <a:solidFill>
                  <a:srgbClr val="F0BB02"/>
                </a:solidFill>
              </a:rPr>
              <a:t>MULTICS</a:t>
            </a:r>
            <a:r>
              <a:rPr lang="en-US" dirty="0"/>
              <a:t> </a:t>
            </a:r>
            <a:r>
              <a:rPr lang="en-US" dirty="0" smtClean="0"/>
              <a:t>failed.</a:t>
            </a:r>
          </a:p>
          <a:p>
            <a:r>
              <a:rPr lang="en-US" dirty="0"/>
              <a:t>B</a:t>
            </a:r>
            <a:r>
              <a:rPr lang="en-US" dirty="0" smtClean="0"/>
              <a:t>ut </a:t>
            </a:r>
            <a:r>
              <a:rPr lang="en-US" dirty="0"/>
              <a:t>it did inspire Ken Thompson, who was a </a:t>
            </a:r>
            <a:r>
              <a:rPr lang="en-US" dirty="0" smtClean="0"/>
              <a:t>researcher </a:t>
            </a:r>
            <a:r>
              <a:rPr lang="en-US" dirty="0"/>
              <a:t>at Bell Labs, to have a go at </a:t>
            </a:r>
            <a:r>
              <a:rPr lang="en-US" dirty="0" smtClean="0"/>
              <a:t>writing </a:t>
            </a:r>
            <a:r>
              <a:rPr lang="en-US" dirty="0"/>
              <a:t>a simpler operating system himself.</a:t>
            </a:r>
            <a:endParaRPr lang="en-US" dirty="0" smtClean="0"/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3312718" y="3312718"/>
            <a:ext cx="6858001" cy="23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1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74073"/>
            <a:ext cx="10515600" cy="5802890"/>
          </a:xfrm>
        </p:spPr>
        <p:txBody>
          <a:bodyPr/>
          <a:lstStyle/>
          <a:p>
            <a:r>
              <a:rPr lang="en-US" dirty="0"/>
              <a:t>He wrote a simpler version of </a:t>
            </a:r>
            <a:r>
              <a:rPr lang="en-US" dirty="0" smtClean="0">
                <a:solidFill>
                  <a:srgbClr val="F0BB02"/>
                </a:solidFill>
              </a:rPr>
              <a:t>MULTICS</a:t>
            </a:r>
            <a:r>
              <a:rPr lang="en-US" dirty="0" smtClean="0"/>
              <a:t> </a:t>
            </a:r>
            <a:r>
              <a:rPr lang="en-US" dirty="0"/>
              <a:t>called his attempt UNICS (</a:t>
            </a:r>
            <a:r>
              <a:rPr lang="en-US" dirty="0" err="1"/>
              <a:t>Uniplexed</a:t>
            </a:r>
            <a:r>
              <a:rPr lang="en-US" dirty="0"/>
              <a:t> Information and Computing System). </a:t>
            </a:r>
            <a:endParaRPr lang="en-US" dirty="0" smtClean="0"/>
          </a:p>
          <a:p>
            <a:r>
              <a:rPr lang="en-US" dirty="0"/>
              <a:t>Because memory and CPU power were at a premium in those days, UNICS (eventually shortened to </a:t>
            </a:r>
            <a:r>
              <a:rPr lang="en-US" dirty="0">
                <a:solidFill>
                  <a:srgbClr val="1E7E2F"/>
                </a:solidFill>
              </a:rPr>
              <a:t>UNIX</a:t>
            </a:r>
            <a:r>
              <a:rPr lang="en-US" dirty="0"/>
              <a:t>) used short commands to minimize the space needed to store them and the time needed to decode them - hence the tradition of short </a:t>
            </a:r>
            <a:r>
              <a:rPr lang="en-US" dirty="0">
                <a:solidFill>
                  <a:srgbClr val="1E7E2F"/>
                </a:solidFill>
              </a:rPr>
              <a:t>UNIX</a:t>
            </a:r>
            <a:r>
              <a:rPr lang="en-US" dirty="0"/>
              <a:t> commands we use today, e.g. </a:t>
            </a:r>
            <a:r>
              <a:rPr lang="en-US" dirty="0" err="1"/>
              <a:t>ls</a:t>
            </a:r>
            <a:r>
              <a:rPr lang="en-US" dirty="0"/>
              <a:t>, </a:t>
            </a:r>
            <a:r>
              <a:rPr lang="en-US" dirty="0" err="1"/>
              <a:t>cp</a:t>
            </a:r>
            <a:r>
              <a:rPr lang="en-US" dirty="0"/>
              <a:t>, </a:t>
            </a:r>
            <a:r>
              <a:rPr lang="en-US" dirty="0" err="1"/>
              <a:t>rm</a:t>
            </a:r>
            <a:r>
              <a:rPr lang="en-US" dirty="0"/>
              <a:t>, mv</a:t>
            </a:r>
            <a:r>
              <a:rPr lang="en-US" dirty="0"/>
              <a:t> etc</a:t>
            </a:r>
            <a:r>
              <a:rPr lang="en-US" dirty="0" smtClean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3312718" y="3312718"/>
            <a:ext cx="6858001" cy="23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0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4560</TotalTime>
  <Words>560</Words>
  <Application>Microsoft Macintosh PowerPoint</Application>
  <PresentationFormat>Widescreen</PresentationFormat>
  <Paragraphs>52</Paragraphs>
  <Slides>19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Calibri</vt:lpstr>
      <vt:lpstr>Calibri Light</vt:lpstr>
      <vt:lpstr>Courier New</vt:lpstr>
      <vt:lpstr>Arial</vt:lpstr>
      <vt:lpstr>Office Theme</vt:lpstr>
      <vt:lpstr>Introduction to Linux</vt:lpstr>
      <vt:lpstr>What is Operating Systems? OS </vt:lpstr>
      <vt:lpstr>Important functions of Operating System </vt:lpstr>
      <vt:lpstr>Memory Management </vt:lpstr>
      <vt:lpstr>Processor Management </vt:lpstr>
      <vt:lpstr>Device Management </vt:lpstr>
      <vt:lpstr>Process </vt:lpstr>
      <vt:lpstr>Unix History </vt:lpstr>
      <vt:lpstr>PowerPoint Presentation</vt:lpstr>
      <vt:lpstr>PowerPoint Presentation</vt:lpstr>
      <vt:lpstr>Linux </vt:lpstr>
      <vt:lpstr>Android is Linux Based OS </vt:lpstr>
      <vt:lpstr>iPhone IOS </vt:lpstr>
      <vt:lpstr>Architecture of the Linux Operating System</vt:lpstr>
      <vt:lpstr>Kernel </vt:lpstr>
      <vt:lpstr>Shells and GUIs</vt:lpstr>
      <vt:lpstr>System Utilities </vt:lpstr>
      <vt:lpstr>Application programs</vt:lpstr>
      <vt:lpstr>Log on a Linux machine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Mina Gabriel</dc:creator>
  <cp:lastModifiedBy>Mina Gabriel</cp:lastModifiedBy>
  <cp:revision>22</cp:revision>
  <dcterms:created xsi:type="dcterms:W3CDTF">2015-12-10T20:37:14Z</dcterms:created>
  <dcterms:modified xsi:type="dcterms:W3CDTF">2015-12-15T21:53:39Z</dcterms:modified>
</cp:coreProperties>
</file>